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3663" r:id="rId1"/>
  </p:sldMasterIdLst>
  <p:notesMasterIdLst>
    <p:notesMasterId r:id="rId12"/>
  </p:notesMasterIdLst>
  <p:handoutMasterIdLst>
    <p:handoutMasterId r:id="rId13"/>
  </p:handoutMasterIdLst>
  <p:sldIdLst>
    <p:sldId id="806" r:id="rId2"/>
    <p:sldId id="824" r:id="rId3"/>
    <p:sldId id="826" r:id="rId4"/>
    <p:sldId id="807" r:id="rId5"/>
    <p:sldId id="817" r:id="rId6"/>
    <p:sldId id="828" r:id="rId7"/>
    <p:sldId id="829" r:id="rId8"/>
    <p:sldId id="831" r:id="rId9"/>
    <p:sldId id="833" r:id="rId10"/>
    <p:sldId id="319" r:id="rId11"/>
  </p:sldIdLst>
  <p:sldSz cx="12192000" cy="6858000"/>
  <p:notesSz cx="6797675" cy="9926638"/>
  <p:embeddedFontLst>
    <p:embeddedFont>
      <p:font typeface="Arial Rounded MT Bold" panose="020F0704030504030204" pitchFamily="34" charset="0"/>
      <p:regular r:id="rId14"/>
    </p:embeddedFont>
    <p:embeddedFont>
      <p:font typeface="oregano" panose="00000400000000000000" pitchFamily="2" charset="0"/>
      <p:regular r:id="rId15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6600"/>
        </a:solidFill>
        <a:latin typeface="Arial Rounded MT Bold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6600"/>
        </a:solidFill>
        <a:latin typeface="Arial Rounded MT Bold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6600"/>
        </a:solidFill>
        <a:latin typeface="Arial Rounded MT Bold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6600"/>
        </a:solidFill>
        <a:latin typeface="Arial Rounded MT Bold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6600"/>
        </a:solidFill>
        <a:latin typeface="Arial Rounded MT Bold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rgbClr val="006600"/>
        </a:solidFill>
        <a:latin typeface="Arial Rounded MT Bold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rgbClr val="006600"/>
        </a:solidFill>
        <a:latin typeface="Arial Rounded MT Bold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rgbClr val="006600"/>
        </a:solidFill>
        <a:latin typeface="Arial Rounded MT Bold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rgbClr val="006600"/>
        </a:solidFill>
        <a:latin typeface="Arial Rounded MT Bold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06EB4"/>
    <a:srgbClr val="3399FF"/>
    <a:srgbClr val="CCECFF"/>
    <a:srgbClr val="324169"/>
    <a:srgbClr val="25A749"/>
    <a:srgbClr val="006742"/>
    <a:srgbClr val="FFCCCC"/>
    <a:srgbClr val="FFFFCC"/>
    <a:srgbClr val="FFFFFF"/>
    <a:srgbClr val="76F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103" autoAdjust="0"/>
  </p:normalViewPr>
  <p:slideViewPr>
    <p:cSldViewPr>
      <p:cViewPr varScale="1">
        <p:scale>
          <a:sx n="111" d="100"/>
          <a:sy n="111" d="100"/>
        </p:scale>
        <p:origin x="62" y="19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1" d="100"/>
          <a:sy n="61" d="100"/>
        </p:scale>
        <p:origin x="318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3" tIns="46548" rIns="93093" bIns="46548" numCol="1" anchor="t" anchorCtr="0" compatLnSpc="1">
            <a:prstTxWarp prst="textNoShape">
              <a:avLst/>
            </a:prstTxWarp>
          </a:bodyPr>
          <a:lstStyle>
            <a:lvl1pPr defTabSz="928162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Digital Design Guidelines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4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3" tIns="46548" rIns="93093" bIns="46548" numCol="1" anchor="t" anchorCtr="0" compatLnSpc="1">
            <a:prstTxWarp prst="textNoShape">
              <a:avLst/>
            </a:prstTxWarp>
          </a:bodyPr>
          <a:lstStyle>
            <a:lvl1pPr algn="r" defTabSz="928162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395F55E-C92A-4EA4-B1F7-223CE53CCF74}" type="datetime1">
              <a:rPr lang="de-DE"/>
              <a:pPr>
                <a:defRPr/>
              </a:pPr>
              <a:t>12.10.2020</a:t>
            </a:fld>
            <a:endParaRPr lang="de-DE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3" tIns="46548" rIns="93093" bIns="46548" numCol="1" anchor="b" anchorCtr="0" compatLnSpc="1">
            <a:prstTxWarp prst="textNoShape">
              <a:avLst/>
            </a:prstTxWarp>
          </a:bodyPr>
          <a:lstStyle>
            <a:lvl1pPr defTabSz="928162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3" tIns="46548" rIns="93093" bIns="46548" numCol="1" anchor="b" anchorCtr="0" compatLnSpc="1">
            <a:prstTxWarp prst="textNoShape">
              <a:avLst/>
            </a:prstTxWarp>
          </a:bodyPr>
          <a:lstStyle>
            <a:lvl1pPr algn="r" defTabSz="928162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8A0E094-7370-42CC-AD7E-F59376F5FE0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978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93144" y="0"/>
            <a:ext cx="2945862" cy="30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3" tIns="46548" rIns="93093" bIns="46548" numCol="1" anchor="t" anchorCtr="0" compatLnSpc="1">
            <a:prstTxWarp prst="textNoShape">
              <a:avLst/>
            </a:prstTxWarp>
          </a:bodyPr>
          <a:lstStyle>
            <a:lvl1pPr defTabSz="928162"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Digital Design Guidelines</a:t>
            </a: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238102" y="0"/>
            <a:ext cx="1559574" cy="30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3" tIns="46548" rIns="93093" bIns="46548" numCol="1" anchor="t" anchorCtr="0" compatLnSpc="1">
            <a:prstTxWarp prst="textNoShape">
              <a:avLst/>
            </a:prstTxWarp>
          </a:bodyPr>
          <a:lstStyle>
            <a:lvl1pPr algn="r" defTabSz="928162">
              <a:defRPr sz="6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3AA633C-0C9A-4A53-9257-2DBCFFF9D30D}" type="datetime1">
              <a:rPr lang="de-DE"/>
              <a:pPr>
                <a:defRPr/>
              </a:pPr>
              <a:t>12.10.2020</a:t>
            </a:fld>
            <a:endParaRPr lang="de-DE" sz="1300"/>
          </a:p>
        </p:txBody>
      </p:sp>
      <p:sp>
        <p:nvSpPr>
          <p:cNvPr id="931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650" y="384175"/>
            <a:ext cx="7085013" cy="3986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144" y="4445200"/>
            <a:ext cx="5776200" cy="506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3" tIns="46548" rIns="93093" bIns="4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253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93144" y="9658725"/>
            <a:ext cx="2945862" cy="26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3" tIns="46548" rIns="93093" bIns="46548" numCol="1" anchor="b" anchorCtr="0" compatLnSpc="1">
            <a:prstTxWarp prst="textNoShape">
              <a:avLst/>
            </a:prstTxWarp>
          </a:bodyPr>
          <a:lstStyle>
            <a:lvl1pPr defTabSz="928162">
              <a:defRPr sz="13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60579" y="9583278"/>
            <a:ext cx="1637096" cy="34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93" tIns="46548" rIns="93093" bIns="46548" numCol="1" anchor="b" anchorCtr="0" compatLnSpc="1">
            <a:prstTxWarp prst="textNoShape">
              <a:avLst/>
            </a:prstTxWarp>
          </a:bodyPr>
          <a:lstStyle>
            <a:lvl1pPr algn="r" defTabSz="928162"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E69C06E-DD3F-4123-B848-3C8BE0E657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98855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650" y="384175"/>
            <a:ext cx="7085013" cy="3986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Digital Design Guidelines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63AA633C-0C9A-4A53-9257-2DBCFFF9D30D}" type="datetime1">
              <a:rPr lang="de-DE" smtClean="0"/>
              <a:pPr>
                <a:defRPr/>
              </a:pPr>
              <a:t>12.10.2020</a:t>
            </a:fld>
            <a:endParaRPr lang="de-DE" sz="13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9C06E-DD3F-4123-B848-3C8BE0E6570D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322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650" y="384175"/>
            <a:ext cx="7085013" cy="3986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Digital Design Guidelines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63AA633C-0C9A-4A53-9257-2DBCFFF9D30D}" type="datetime1">
              <a:rPr lang="de-DE" smtClean="0"/>
              <a:pPr>
                <a:defRPr/>
              </a:pPr>
              <a:t>12.10.2020</a:t>
            </a:fld>
            <a:endParaRPr lang="de-DE" sz="13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9C06E-DD3F-4123-B848-3C8BE0E6570D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58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650" y="384175"/>
            <a:ext cx="7085013" cy="3986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Digital Design Guidelines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63AA633C-0C9A-4A53-9257-2DBCFFF9D30D}" type="datetime1">
              <a:rPr lang="de-DE" smtClean="0"/>
              <a:pPr>
                <a:defRPr/>
              </a:pPr>
              <a:t>12.10.2020</a:t>
            </a:fld>
            <a:endParaRPr lang="de-DE" sz="13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9C06E-DD3F-4123-B848-3C8BE0E6570D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2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650" y="384175"/>
            <a:ext cx="7085013" cy="3986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Digital Design Guidelines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63AA633C-0C9A-4A53-9257-2DBCFFF9D30D}" type="datetime1">
              <a:rPr lang="de-DE" smtClean="0"/>
              <a:pPr>
                <a:defRPr/>
              </a:pPr>
              <a:t>12.10.2020</a:t>
            </a:fld>
            <a:endParaRPr lang="de-DE" sz="13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9C06E-DD3F-4123-B848-3C8BE0E6570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400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650" y="384175"/>
            <a:ext cx="7085013" cy="3986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Digital Design Guidelines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63AA633C-0C9A-4A53-9257-2DBCFFF9D30D}" type="datetime1">
              <a:rPr lang="de-DE" smtClean="0"/>
              <a:pPr>
                <a:defRPr/>
              </a:pPr>
              <a:t>12.10.2020</a:t>
            </a:fld>
            <a:endParaRPr lang="de-DE" sz="13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9C06E-DD3F-4123-B848-3C8BE0E6570D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808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650" y="384175"/>
            <a:ext cx="7085013" cy="3986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Digital Design Guidelines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63AA633C-0C9A-4A53-9257-2DBCFFF9D30D}" type="datetime1">
              <a:rPr lang="de-DE" smtClean="0"/>
              <a:pPr>
                <a:defRPr/>
              </a:pPr>
              <a:t>12.10.2020</a:t>
            </a:fld>
            <a:endParaRPr lang="de-DE" sz="13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9C06E-DD3F-4123-B848-3C8BE0E6570D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3660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650" y="384175"/>
            <a:ext cx="7085013" cy="3986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Digital Design Guidelines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63AA633C-0C9A-4A53-9257-2DBCFFF9D30D}" type="datetime1">
              <a:rPr lang="de-DE" smtClean="0"/>
              <a:pPr>
                <a:defRPr/>
              </a:pPr>
              <a:t>12.10.2020</a:t>
            </a:fld>
            <a:endParaRPr lang="de-DE" sz="130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9C06E-DD3F-4123-B848-3C8BE0E6570D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97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 txBox="1">
            <a:spLocks/>
          </p:cNvSpPr>
          <p:nvPr userDrawn="1"/>
        </p:nvSpPr>
        <p:spPr bwMode="auto">
          <a:xfrm>
            <a:off x="5216769" y="6486525"/>
            <a:ext cx="181512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fld id="{0B7CB25F-967C-4057-A458-FFE61A8E02C8}" type="slidenum">
              <a:rPr lang="en-US" sz="800">
                <a:solidFill>
                  <a:schemeClr val="tx1"/>
                </a:solidFill>
                <a:latin typeface="+mn-lt"/>
              </a:rPr>
              <a:pPr algn="ctr">
                <a:spcBef>
                  <a:spcPct val="50000"/>
                </a:spcBef>
                <a:defRPr/>
              </a:pPr>
              <a:t>‹Nr.›</a:t>
            </a:fld>
            <a:endParaRPr lang="en-US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5" y="260896"/>
            <a:ext cx="9305649" cy="431800"/>
          </a:xfrm>
        </p:spPr>
        <p:txBody>
          <a:bodyPr/>
          <a:lstStyle>
            <a:lvl1pPr>
              <a:defRPr sz="2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360" y="1196752"/>
            <a:ext cx="11432655" cy="4824536"/>
          </a:xfrm>
        </p:spPr>
        <p:txBody>
          <a:bodyPr/>
          <a:lstStyle>
            <a:lvl1pPr marL="382588" indent="-382588">
              <a:buClr>
                <a:srgbClr val="1E2846"/>
              </a:buClr>
              <a:buFont typeface="Wingdings" panose="05000000000000000000" pitchFamily="2" charset="2"/>
              <a:buChar char=""/>
              <a:defRPr sz="2400" baseline="0">
                <a:solidFill>
                  <a:schemeClr val="tx1"/>
                </a:solidFill>
                <a:latin typeface="+mn-lt"/>
              </a:defRPr>
            </a:lvl1pPr>
            <a:lvl2pPr marL="952500" indent="-379413">
              <a:buClr>
                <a:srgbClr val="324169"/>
              </a:buClr>
              <a:buFont typeface="Wingdings" panose="05000000000000000000" pitchFamily="2" charset="2"/>
              <a:buChar char=""/>
              <a:defRPr baseline="0">
                <a:solidFill>
                  <a:schemeClr val="tx1"/>
                </a:solidFill>
                <a:latin typeface="+mn-lt"/>
              </a:defRPr>
            </a:lvl2pPr>
            <a:lvl3pPr marL="1522413" indent="-379413">
              <a:buClr>
                <a:srgbClr val="506EB4"/>
              </a:buClr>
              <a:buFont typeface="Wingdings" panose="05000000000000000000" pitchFamily="2" charset="2"/>
              <a:buChar char=""/>
              <a:defRPr baseline="0">
                <a:solidFill>
                  <a:schemeClr val="tx1"/>
                </a:solidFill>
                <a:latin typeface="+mn-lt"/>
              </a:defRPr>
            </a:lvl3pPr>
            <a:lvl4pPr>
              <a:defRPr baseline="0">
                <a:solidFill>
                  <a:schemeClr val="tx1"/>
                </a:solidFill>
                <a:latin typeface="+mn-lt"/>
              </a:defRPr>
            </a:lvl4pPr>
            <a:lvl5pPr>
              <a:defRPr baseline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978287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0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216769" y="6525344"/>
            <a:ext cx="1815124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1A789-232A-412C-B523-D2325B1ED80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49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6736" y="260896"/>
            <a:ext cx="8419122" cy="431800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23986" y="1196753"/>
            <a:ext cx="11256107" cy="489607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de-DE" noProof="0" dirty="0"/>
              <a:t>Diagramm durch Klicken auf Symbol hinzufügen</a:t>
            </a:r>
            <a:endParaRPr lang="de-AT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216769" y="6525344"/>
            <a:ext cx="1815124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05423-3985-4E11-AB8A-9F947FDC094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11794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7488" y="2420888"/>
            <a:ext cx="8864601" cy="2016224"/>
          </a:xfrm>
        </p:spPr>
        <p:txBody>
          <a:bodyPr anchor="ctr"/>
          <a:lstStyle>
            <a:lvl1pPr marL="0" indent="0" algn="ctr">
              <a:defRPr sz="3600" b="0">
                <a:latin typeface="+mj-lt"/>
              </a:defRPr>
            </a:lvl1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2438" y="0"/>
            <a:ext cx="539562" cy="53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6180" y="332656"/>
            <a:ext cx="569963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Teller, Zeichnung, Essen enthält.&#10;&#10;Automatisch generierte Beschreibung">
            <a:extLst>
              <a:ext uri="{FF2B5EF4-FFF2-40B4-BE49-F238E27FC236}">
                <a16:creationId xmlns:a16="http://schemas.microsoft.com/office/drawing/2014/main" id="{815F1411-C448-40E1-9E8F-191A084CF3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92" y="4797152"/>
            <a:ext cx="5544616" cy="17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54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3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36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36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6735" y="260896"/>
            <a:ext cx="895114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, um Master-</a:t>
            </a:r>
            <a:r>
              <a:rPr lang="en-US" dirty="0" err="1"/>
              <a:t>Titelformat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.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3985" y="1196752"/>
            <a:ext cx="1134403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, um Master-</a:t>
            </a:r>
            <a:r>
              <a:rPr lang="en-US" dirty="0" err="1"/>
              <a:t>Textformat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5826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208954" y="6440488"/>
            <a:ext cx="181512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71D239D-90B0-48E7-AEF6-3404F686F12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246736" y="811312"/>
            <a:ext cx="10860242" cy="0"/>
          </a:xfrm>
          <a:prstGeom prst="line">
            <a:avLst/>
          </a:prstGeom>
          <a:solidFill>
            <a:schemeClr val="accent1"/>
          </a:solidFill>
          <a:ln w="12700" cap="flat" cmpd="sng" algn="ctr">
            <a:gradFill flip="none" rotWithShape="1">
              <a:gsLst>
                <a:gs pos="20000">
                  <a:srgbClr val="324169"/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E6570BAF-1266-4D98-97FF-D710637E36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76300"/>
            <a:ext cx="1678229" cy="530307"/>
          </a:xfrm>
          <a:prstGeom prst="rect">
            <a:avLst/>
          </a:prstGeom>
        </p:spPr>
      </p:pic>
      <p:pic>
        <p:nvPicPr>
          <p:cNvPr id="8" name="Grafik 7" descr="Ein Bild, das Teller, Zeichnung, Essen enthält.&#10;&#10;Automatisch generierte Beschreibung">
            <a:extLst>
              <a:ext uri="{FF2B5EF4-FFF2-40B4-BE49-F238E27FC236}">
                <a16:creationId xmlns:a16="http://schemas.microsoft.com/office/drawing/2014/main" id="{2E5B81A2-E290-460E-B06D-9A5DA80F673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874" y="6388353"/>
            <a:ext cx="1353835" cy="4303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5" r:id="rId3"/>
    <p:sldLayoutId id="2147483767" r:id="rId4"/>
  </p:sldLayoutIdLst>
  <p:transition spd="med"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400" b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0066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0066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0066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0066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0066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0066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0066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006600"/>
          </a:solidFill>
          <a:latin typeface="Arial" charset="0"/>
        </a:defRPr>
      </a:lvl9pPr>
    </p:titleStyle>
    <p:bodyStyle>
      <a:lvl1pPr marL="382588" indent="-382588" algn="l" rtl="0" eaLnBrk="1" fontAlgn="base" hangingPunct="1">
        <a:spcBef>
          <a:spcPct val="0"/>
        </a:spcBef>
        <a:spcAft>
          <a:spcPct val="20000"/>
        </a:spcAft>
        <a:buClr>
          <a:srgbClr val="006600"/>
        </a:buClr>
        <a:buFont typeface="oregano" pitchFamily="2" charset="0"/>
        <a:defRPr kumimoji="1" sz="2000" b="0">
          <a:solidFill>
            <a:schemeClr val="tx1"/>
          </a:solidFill>
          <a:latin typeface="+mn-lt"/>
          <a:ea typeface="+mn-ea"/>
          <a:cs typeface="+mn-cs"/>
        </a:defRPr>
      </a:lvl1pPr>
      <a:lvl2pPr marL="952500" indent="-379413" algn="l" rtl="0" eaLnBrk="1" fontAlgn="base" hangingPunct="1">
        <a:spcBef>
          <a:spcPct val="0"/>
        </a:spcBef>
        <a:spcAft>
          <a:spcPct val="20000"/>
        </a:spcAft>
        <a:buClr>
          <a:srgbClr val="006600"/>
        </a:buClr>
        <a:buFont typeface="oregano" pitchFamily="2" charset="0"/>
        <a:defRPr kumimoji="1" sz="2000">
          <a:solidFill>
            <a:schemeClr val="tx1"/>
          </a:solidFill>
          <a:latin typeface="+mn-lt"/>
        </a:defRPr>
      </a:lvl2pPr>
      <a:lvl3pPr marL="1522413" indent="-379413" algn="l" rtl="0" eaLnBrk="1" fontAlgn="base" hangingPunct="1">
        <a:spcBef>
          <a:spcPct val="0"/>
        </a:spcBef>
        <a:spcAft>
          <a:spcPct val="20000"/>
        </a:spcAft>
        <a:buClr>
          <a:srgbClr val="006600"/>
        </a:buClr>
        <a:buFont typeface="oregano" pitchFamily="2" charset="0"/>
        <a:defRPr kumimoji="1">
          <a:solidFill>
            <a:schemeClr val="tx1"/>
          </a:solidFill>
          <a:latin typeface="+mn-lt"/>
        </a:defRPr>
      </a:lvl3pPr>
      <a:lvl4pPr marL="2087563" indent="-374650" algn="l" rtl="0" eaLnBrk="1" fontAlgn="base" hangingPunct="1">
        <a:spcBef>
          <a:spcPct val="0"/>
        </a:spcBef>
        <a:spcAft>
          <a:spcPct val="20000"/>
        </a:spcAft>
        <a:buClr>
          <a:srgbClr val="006600"/>
        </a:buClr>
        <a:buSzPct val="150000"/>
        <a:buFont typeface="oregano" pitchFamily="2" charset="0"/>
        <a:defRPr kumimoji="1">
          <a:solidFill>
            <a:schemeClr val="tx1"/>
          </a:solidFill>
          <a:latin typeface="+mn-lt"/>
        </a:defRPr>
      </a:lvl4pPr>
      <a:lvl5pPr marL="2670175" indent="-392113" algn="l" rtl="0" eaLnBrk="1" fontAlgn="base" hangingPunct="1">
        <a:spcBef>
          <a:spcPct val="0"/>
        </a:spcBef>
        <a:spcAft>
          <a:spcPct val="20000"/>
        </a:spcAft>
        <a:buClr>
          <a:srgbClr val="006600"/>
        </a:buClr>
        <a:buFont typeface="oregano" pitchFamily="2" charset="0"/>
        <a:defRPr kumimoji="1">
          <a:solidFill>
            <a:schemeClr val="tx1"/>
          </a:solidFill>
          <a:latin typeface="+mn-lt"/>
        </a:defRPr>
      </a:lvl5pPr>
      <a:lvl6pPr marL="3127375" indent="-392113" algn="l" rtl="0" eaLnBrk="1" fontAlgn="base" hangingPunct="1">
        <a:spcBef>
          <a:spcPct val="0"/>
        </a:spcBef>
        <a:spcAft>
          <a:spcPct val="20000"/>
        </a:spcAft>
        <a:buClr>
          <a:srgbClr val="006600"/>
        </a:buClr>
        <a:buFont typeface="oregano" pitchFamily="2" charset="0"/>
        <a:defRPr kumimoji="1">
          <a:solidFill>
            <a:srgbClr val="006600"/>
          </a:solidFill>
          <a:latin typeface="+mn-lt"/>
        </a:defRPr>
      </a:lvl6pPr>
      <a:lvl7pPr marL="3584575" indent="-392113" algn="l" rtl="0" eaLnBrk="1" fontAlgn="base" hangingPunct="1">
        <a:spcBef>
          <a:spcPct val="0"/>
        </a:spcBef>
        <a:spcAft>
          <a:spcPct val="20000"/>
        </a:spcAft>
        <a:buClr>
          <a:srgbClr val="006600"/>
        </a:buClr>
        <a:buFont typeface="oregano" pitchFamily="2" charset="0"/>
        <a:defRPr kumimoji="1">
          <a:solidFill>
            <a:srgbClr val="006600"/>
          </a:solidFill>
          <a:latin typeface="+mn-lt"/>
        </a:defRPr>
      </a:lvl7pPr>
      <a:lvl8pPr marL="4041775" indent="-392113" algn="l" rtl="0" eaLnBrk="1" fontAlgn="base" hangingPunct="1">
        <a:spcBef>
          <a:spcPct val="0"/>
        </a:spcBef>
        <a:spcAft>
          <a:spcPct val="20000"/>
        </a:spcAft>
        <a:buClr>
          <a:srgbClr val="006600"/>
        </a:buClr>
        <a:buFont typeface="oregano" pitchFamily="2" charset="0"/>
        <a:defRPr kumimoji="1">
          <a:solidFill>
            <a:srgbClr val="006600"/>
          </a:solidFill>
          <a:latin typeface="+mn-lt"/>
        </a:defRPr>
      </a:lvl8pPr>
      <a:lvl9pPr marL="4498975" indent="-392113" algn="l" rtl="0" eaLnBrk="1" fontAlgn="base" hangingPunct="1">
        <a:spcBef>
          <a:spcPct val="0"/>
        </a:spcBef>
        <a:spcAft>
          <a:spcPct val="20000"/>
        </a:spcAft>
        <a:buClr>
          <a:srgbClr val="006600"/>
        </a:buClr>
        <a:buFont typeface="oregano" pitchFamily="2" charset="0"/>
        <a:defRPr kumimoji="1">
          <a:solidFill>
            <a:srgbClr val="0066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FC928632-AF2B-46A0-9830-4FAB12DF1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2420888"/>
            <a:ext cx="8864601" cy="2629817"/>
          </a:xfrm>
        </p:spPr>
        <p:txBody>
          <a:bodyPr/>
          <a:lstStyle/>
          <a:p>
            <a:r>
              <a:rPr lang="en-US" dirty="0"/>
              <a:t>How to Design a PTP Grandmaster for Automotive Applications</a:t>
            </a:r>
          </a:p>
          <a:p>
            <a:r>
              <a:rPr lang="en-US" sz="2400" dirty="0"/>
              <a:t>Nikolaus Kerö, Heiko </a:t>
            </a:r>
            <a:r>
              <a:rPr lang="en-US" sz="2400" dirty="0" err="1"/>
              <a:t>Gerstung</a:t>
            </a:r>
            <a:endParaRPr lang="de-DE" sz="2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D2FE948-8DF9-45AA-8AB4-2C29139E7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84827"/>
      </p:ext>
    </p:extLst>
  </p:cSld>
  <p:clrMapOvr>
    <a:masterClrMapping/>
  </p:clrMapOvr>
  <p:transition spd="med" advTm="374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FC928632-AF2B-46A0-9830-4FAB12DF11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4000" dirty="0" err="1"/>
              <a:t>Thank</a:t>
            </a:r>
            <a:r>
              <a:rPr lang="de-DE" sz="4000" dirty="0"/>
              <a:t> </a:t>
            </a:r>
            <a:r>
              <a:rPr lang="de-DE" sz="4000" dirty="0" err="1"/>
              <a:t>you</a:t>
            </a:r>
            <a:r>
              <a:rPr lang="de-DE" sz="4000" dirty="0"/>
              <a:t>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Your</a:t>
            </a:r>
            <a:r>
              <a:rPr lang="de-DE" sz="4000" dirty="0"/>
              <a:t> Attention</a:t>
            </a:r>
          </a:p>
          <a:p>
            <a:r>
              <a:rPr lang="de-DE" sz="2400" dirty="0"/>
              <a:t>keroe@oregano.at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ABD63F-3C7F-4D7B-BAF9-09AFDF9B2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7499"/>
      </p:ext>
    </p:extLst>
  </p:cSld>
  <p:clrMapOvr>
    <a:masterClrMapping/>
  </p:clrMapOvr>
  <p:transition spd="med" advTm="68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Modern Vehicle Communication Systems (I)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46734" y="958056"/>
            <a:ext cx="10889825" cy="5423272"/>
          </a:xfrm>
        </p:spPr>
        <p:txBody>
          <a:bodyPr/>
          <a:lstStyle/>
          <a:p>
            <a:r>
              <a:rPr lang="en-US" dirty="0"/>
              <a:t>More than 80 ECUs controlling a multitude of functions / features</a:t>
            </a:r>
          </a:p>
          <a:p>
            <a:r>
              <a:rPr lang="en-US" dirty="0"/>
              <a:t>Several Sub-Systems / Tasks</a:t>
            </a:r>
          </a:p>
          <a:p>
            <a:pPr lvl="1"/>
            <a:r>
              <a:rPr lang="en-US" dirty="0"/>
              <a:t>Engine Management</a:t>
            </a:r>
          </a:p>
          <a:p>
            <a:pPr lvl="1"/>
            <a:r>
              <a:rPr lang="en-US" dirty="0"/>
              <a:t>Safety</a:t>
            </a:r>
          </a:p>
          <a:p>
            <a:pPr lvl="1"/>
            <a:r>
              <a:rPr lang="en-US" dirty="0"/>
              <a:t>Comfort</a:t>
            </a:r>
          </a:p>
          <a:p>
            <a:pPr lvl="1"/>
            <a:r>
              <a:rPr lang="en-US" dirty="0"/>
              <a:t>Entertainment</a:t>
            </a:r>
          </a:p>
          <a:p>
            <a:r>
              <a:rPr lang="en-US" dirty="0"/>
              <a:t>New Requirements</a:t>
            </a:r>
          </a:p>
          <a:p>
            <a:pPr lvl="1"/>
            <a:r>
              <a:rPr lang="en-US" dirty="0"/>
              <a:t>IVE – In-Vehicle Experience</a:t>
            </a:r>
          </a:p>
          <a:p>
            <a:pPr lvl="1"/>
            <a:r>
              <a:rPr lang="en-US" dirty="0"/>
              <a:t>ADAS – Advanced Driver Assist Systems</a:t>
            </a:r>
          </a:p>
          <a:p>
            <a:pPr lvl="2"/>
            <a:r>
              <a:rPr lang="en-US" dirty="0"/>
              <a:t>Cameras, Radar, LIDAR, ultrasound, …</a:t>
            </a:r>
          </a:p>
          <a:p>
            <a:pPr lvl="1"/>
            <a:r>
              <a:rPr lang="en-US" dirty="0"/>
              <a:t>ICNS – In Cabin Monitoring Systems</a:t>
            </a:r>
          </a:p>
          <a:p>
            <a:pPr lvl="1"/>
            <a:r>
              <a:rPr lang="en-US" dirty="0"/>
              <a:t>Automatic Driving</a:t>
            </a:r>
          </a:p>
          <a:p>
            <a:pPr lvl="1"/>
            <a:r>
              <a:rPr lang="en-US" dirty="0"/>
              <a:t>Fully autonomous driving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573087" lvl="1" indent="0">
              <a:lnSpc>
                <a:spcPct val="80000"/>
              </a:lnSpc>
              <a:buNone/>
              <a:defRPr/>
            </a:pPr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97B19BB-00EA-48CE-AF0B-40E7726E6A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28308"/>
      </p:ext>
    </p:extLst>
  </p:cSld>
  <p:clrMapOvr>
    <a:masterClrMapping/>
  </p:clrMapOvr>
  <p:transition spd="med" advTm="664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Modern Vehicle Communication Systems (II)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46734" y="958056"/>
            <a:ext cx="10889825" cy="5423272"/>
          </a:xfrm>
        </p:spPr>
        <p:txBody>
          <a:bodyPr/>
          <a:lstStyle/>
          <a:p>
            <a:r>
              <a:rPr lang="en-US" dirty="0"/>
              <a:t>Requirements for Communication Media</a:t>
            </a:r>
          </a:p>
          <a:p>
            <a:pPr lvl="1"/>
            <a:r>
              <a:rPr lang="en-US" dirty="0"/>
              <a:t>Cheap &amp; Light-weight (literally)</a:t>
            </a:r>
          </a:p>
          <a:p>
            <a:pPr lvl="1"/>
            <a:r>
              <a:rPr lang="en-US" dirty="0"/>
              <a:t>Reliable and fault tolerant (at times)</a:t>
            </a:r>
          </a:p>
          <a:p>
            <a:pPr lvl="1"/>
            <a:r>
              <a:rPr lang="en-US" dirty="0"/>
              <a:t>Hard real time</a:t>
            </a:r>
          </a:p>
          <a:p>
            <a:pPr lvl="1"/>
            <a:r>
              <a:rPr lang="en-US" dirty="0"/>
              <a:t>Extremely stringent EMF Resilience</a:t>
            </a:r>
          </a:p>
          <a:p>
            <a:pPr lvl="1"/>
            <a:r>
              <a:rPr lang="en-US" dirty="0"/>
              <a:t>Low power consumption</a:t>
            </a:r>
          </a:p>
          <a:p>
            <a:pPr lvl="1"/>
            <a:r>
              <a:rPr lang="en-US" dirty="0"/>
              <a:t>Limited cable length (&lt;40m)</a:t>
            </a:r>
          </a:p>
          <a:p>
            <a:r>
              <a:rPr lang="en-US" dirty="0"/>
              <a:t>=&gt; Numerous legacy bus systems have evolved</a:t>
            </a:r>
          </a:p>
          <a:p>
            <a:pPr lvl="1"/>
            <a:r>
              <a:rPr lang="en-US" dirty="0"/>
              <a:t>LIN, CAN, </a:t>
            </a:r>
            <a:r>
              <a:rPr lang="en-US" dirty="0" err="1"/>
              <a:t>Flexray</a:t>
            </a:r>
            <a:r>
              <a:rPr lang="en-US" dirty="0"/>
              <a:t>, …</a:t>
            </a:r>
          </a:p>
          <a:p>
            <a:r>
              <a:rPr lang="en-US" dirty="0"/>
              <a:t>Physical media is optimized to the specific task</a:t>
            </a:r>
          </a:p>
          <a:p>
            <a:pPr lvl="1"/>
            <a:r>
              <a:rPr lang="en-US" dirty="0"/>
              <a:t>1-wire, twisted pair, </a:t>
            </a:r>
            <a:r>
              <a:rPr lang="en-US" dirty="0" err="1"/>
              <a:t>fibre</a:t>
            </a:r>
            <a:r>
              <a:rPr lang="en-US" dirty="0"/>
              <a:t>, …</a:t>
            </a:r>
          </a:p>
          <a:p>
            <a:r>
              <a:rPr lang="en-US" dirty="0"/>
              <a:t>Protocols likewise so</a:t>
            </a:r>
          </a:p>
          <a:p>
            <a:pPr lvl="1"/>
            <a:r>
              <a:rPr lang="en-US" dirty="0"/>
              <a:t>Inherent synchronous</a:t>
            </a:r>
          </a:p>
          <a:p>
            <a:pPr lvl="1"/>
            <a:r>
              <a:rPr lang="en-US" dirty="0"/>
              <a:t>Guaranteed bandwidth and latency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573087" lvl="1" indent="0">
              <a:lnSpc>
                <a:spcPct val="80000"/>
              </a:lnSpc>
              <a:buNone/>
              <a:defRPr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97DE1B-3F96-4954-88FB-B89AFDAC42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650366"/>
      </p:ext>
    </p:extLst>
  </p:cSld>
  <p:clrMapOvr>
    <a:masterClrMapping/>
  </p:clrMapOvr>
  <p:transition spd="med" advTm="1000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Modern Vehicle Communication Systems (III)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46734" y="958056"/>
            <a:ext cx="10889825" cy="5423272"/>
          </a:xfrm>
        </p:spPr>
        <p:txBody>
          <a:bodyPr/>
          <a:lstStyle/>
          <a:p>
            <a:r>
              <a:rPr lang="en-US" dirty="0"/>
              <a:t>Legacy busses have fixed bandwidth limitations</a:t>
            </a:r>
          </a:p>
          <a:p>
            <a:r>
              <a:rPr lang="en-US" dirty="0"/>
              <a:t>ADAS requires multiple sensor inputs at high rates</a:t>
            </a:r>
          </a:p>
          <a:p>
            <a:pPr lvl="1"/>
            <a:r>
              <a:rPr lang="en-US" dirty="0"/>
              <a:t>Fully autonomous driving even more so</a:t>
            </a:r>
          </a:p>
          <a:p>
            <a:r>
              <a:rPr lang="en-US" dirty="0"/>
              <a:t>Let’s switch to Ethernet as everybody else did</a:t>
            </a:r>
          </a:p>
          <a:p>
            <a:r>
              <a:rPr lang="en-US" dirty="0"/>
              <a:t>Ethernet for Automotive</a:t>
            </a:r>
          </a:p>
          <a:p>
            <a:pPr lvl="1"/>
            <a:r>
              <a:rPr lang="en-US" dirty="0"/>
              <a:t>100/1000Base –T1</a:t>
            </a:r>
          </a:p>
          <a:p>
            <a:pPr lvl="2"/>
            <a:r>
              <a:rPr lang="en-US" dirty="0"/>
              <a:t>Single twisted pair</a:t>
            </a:r>
          </a:p>
          <a:p>
            <a:pPr lvl="2"/>
            <a:r>
              <a:rPr lang="en-US" dirty="0"/>
              <a:t>Max 40m</a:t>
            </a:r>
          </a:p>
          <a:p>
            <a:pPr lvl="1"/>
            <a:r>
              <a:rPr lang="en-US" dirty="0"/>
              <a:t>TSN … Time Sensitive Network</a:t>
            </a:r>
          </a:p>
          <a:p>
            <a:pPr lvl="2"/>
            <a:r>
              <a:rPr lang="en-US" dirty="0"/>
              <a:t>PTP (IEEE802.1AS)</a:t>
            </a:r>
          </a:p>
          <a:p>
            <a:pPr lvl="2"/>
            <a:r>
              <a:rPr lang="en-US" dirty="0"/>
              <a:t>Scheduling and traffic shaping IEEE802.1Qxxxx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573087" lvl="1" indent="0">
              <a:lnSpc>
                <a:spcPct val="80000"/>
              </a:lnSpc>
              <a:buNone/>
              <a:defRPr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5F953E-A84D-4DA6-A9B2-86CC04FD1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0376264"/>
      </p:ext>
    </p:extLst>
  </p:cSld>
  <p:clrMapOvr>
    <a:masterClrMapping/>
  </p:clrMapOvr>
  <p:transition spd="med" advTm="1718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Automotive requirement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46734" y="958056"/>
            <a:ext cx="11753922" cy="5495280"/>
          </a:xfrm>
        </p:spPr>
        <p:txBody>
          <a:bodyPr/>
          <a:lstStyle/>
          <a:p>
            <a:r>
              <a:rPr lang="en-US" dirty="0"/>
              <a:t>A car is a hostile environment for every electronic circuit</a:t>
            </a:r>
          </a:p>
          <a:p>
            <a:pPr lvl="1"/>
            <a:r>
              <a:rPr lang="en-US" dirty="0"/>
              <a:t>Temperature range -40°C … 120° (150°C)</a:t>
            </a:r>
          </a:p>
          <a:p>
            <a:pPr lvl="1"/>
            <a:r>
              <a:rPr lang="en-US" dirty="0"/>
              <a:t>Subjected to vibrations</a:t>
            </a:r>
          </a:p>
          <a:p>
            <a:pPr lvl="1"/>
            <a:r>
              <a:rPr lang="en-US" dirty="0"/>
              <a:t>Power supply</a:t>
            </a:r>
          </a:p>
          <a:p>
            <a:pPr lvl="2"/>
            <a:r>
              <a:rPr lang="en-US" dirty="0"/>
              <a:t>7V … 15V (24V)</a:t>
            </a:r>
          </a:p>
          <a:p>
            <a:pPr lvl="2"/>
            <a:r>
              <a:rPr lang="en-US" dirty="0"/>
              <a:t>Surges up to 35V (even 70V)</a:t>
            </a:r>
          </a:p>
          <a:p>
            <a:pPr lvl="1"/>
            <a:r>
              <a:rPr lang="en-US" dirty="0"/>
              <a:t>Stringent limitations</a:t>
            </a:r>
          </a:p>
          <a:p>
            <a:pPr lvl="2"/>
            <a:r>
              <a:rPr lang="en-US" dirty="0"/>
              <a:t>Power consumption</a:t>
            </a:r>
          </a:p>
          <a:p>
            <a:pPr lvl="2"/>
            <a:r>
              <a:rPr lang="en-US" dirty="0"/>
              <a:t>Size</a:t>
            </a:r>
          </a:p>
          <a:p>
            <a:pPr lvl="1"/>
            <a:r>
              <a:rPr lang="en-US" dirty="0"/>
              <a:t>“instant-on” i.e. no long boot times!</a:t>
            </a:r>
          </a:p>
          <a:p>
            <a:pPr lvl="1"/>
            <a:r>
              <a:rPr lang="en-US" dirty="0"/>
              <a:t>Extremely harsh EMC constraints</a:t>
            </a:r>
          </a:p>
          <a:p>
            <a:pPr lvl="2"/>
            <a:r>
              <a:rPr lang="en-US" dirty="0"/>
              <a:t>Emissions &amp; Immunity 10 kHz … 18 GHz</a:t>
            </a:r>
          </a:p>
          <a:p>
            <a:pPr lvl="1"/>
            <a:r>
              <a:rPr lang="en-US" dirty="0"/>
              <a:t>ESD</a:t>
            </a:r>
          </a:p>
          <a:p>
            <a:pPr lvl="1"/>
            <a:r>
              <a:rPr lang="en-US" dirty="0"/>
              <a:t>….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3178DFF-95BD-4F56-9C53-C13EA505D8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2164081"/>
      </p:ext>
    </p:extLst>
  </p:cSld>
  <p:clrMapOvr>
    <a:masterClrMapping/>
  </p:clrMapOvr>
  <p:transition spd="med" advTm="799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4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4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D2552-13B0-4656-A8BF-33394A84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Diagram of a Modern PTP GM Re-visited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E265C6D-7F6B-4290-B148-E8F1869F07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1A789-232A-412C-B523-D2325B1ED80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F92452B-BFB7-4AB5-9B05-F5F058DD3EEC}"/>
              </a:ext>
            </a:extLst>
          </p:cNvPr>
          <p:cNvSpPr/>
          <p:nvPr/>
        </p:nvSpPr>
        <p:spPr bwMode="auto">
          <a:xfrm>
            <a:off x="246735" y="1628800"/>
            <a:ext cx="3086199" cy="76755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Power Supply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90V-240V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DE8DA5F-D4EB-40BD-84C7-F111A739D8CC}"/>
              </a:ext>
            </a:extLst>
          </p:cNvPr>
          <p:cNvSpPr/>
          <p:nvPr/>
        </p:nvSpPr>
        <p:spPr bwMode="auto">
          <a:xfrm>
            <a:off x="3332935" y="1627722"/>
            <a:ext cx="3240360" cy="774366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Power Supply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90V-240V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A66D5A8-1AE7-4864-91BB-D50EEA4A52AE}"/>
              </a:ext>
            </a:extLst>
          </p:cNvPr>
          <p:cNvSpPr/>
          <p:nvPr/>
        </p:nvSpPr>
        <p:spPr bwMode="auto">
          <a:xfrm>
            <a:off x="246736" y="2396268"/>
            <a:ext cx="6326559" cy="431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Back Plane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8B6C96D-0175-4A2E-B4AC-355052EC95C1}"/>
              </a:ext>
            </a:extLst>
          </p:cNvPr>
          <p:cNvSpPr/>
          <p:nvPr/>
        </p:nvSpPr>
        <p:spPr bwMode="auto">
          <a:xfrm>
            <a:off x="246736" y="2830706"/>
            <a:ext cx="1107595" cy="2361951"/>
          </a:xfrm>
          <a:prstGeom prst="rect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rPr>
              <a:t>Multi Band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rPr>
              <a:t>GNSS Receiver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08189E8-5522-468A-B81B-0B58E3078018}"/>
              </a:ext>
            </a:extLst>
          </p:cNvPr>
          <p:cNvGrpSpPr/>
          <p:nvPr/>
        </p:nvGrpSpPr>
        <p:grpSpPr>
          <a:xfrm>
            <a:off x="2566965" y="2830706"/>
            <a:ext cx="1107596" cy="2361951"/>
            <a:chOff x="1544335" y="2396629"/>
            <a:chExt cx="1107596" cy="2361951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3CE8EE7-EABB-4757-AB30-FB6C34B2755D}"/>
                </a:ext>
              </a:extLst>
            </p:cNvPr>
            <p:cNvSpPr/>
            <p:nvPr/>
          </p:nvSpPr>
          <p:spPr bwMode="auto">
            <a:xfrm>
              <a:off x="1544335" y="2396629"/>
              <a:ext cx="1107595" cy="2361951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Control CPU</a:t>
              </a: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7725D0CF-81C7-48B3-B913-1F1B9F8D3716}"/>
                </a:ext>
              </a:extLst>
            </p:cNvPr>
            <p:cNvSpPr/>
            <p:nvPr/>
          </p:nvSpPr>
          <p:spPr bwMode="auto">
            <a:xfrm rot="16200000">
              <a:off x="1288849" y="4114651"/>
              <a:ext cx="899415" cy="388442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USB</a:t>
              </a: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C55D673-D774-4FA3-B20C-FBBEE7B392C4}"/>
                </a:ext>
              </a:extLst>
            </p:cNvPr>
            <p:cNvSpPr/>
            <p:nvPr/>
          </p:nvSpPr>
          <p:spPr bwMode="auto">
            <a:xfrm rot="16200000">
              <a:off x="1846913" y="3953561"/>
              <a:ext cx="1221594" cy="388442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Ethernet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DCD83F9-BE8A-4FE1-9DD5-3CD092E1D3EF}"/>
              </a:ext>
            </a:extLst>
          </p:cNvPr>
          <p:cNvGrpSpPr/>
          <p:nvPr/>
        </p:nvGrpSpPr>
        <p:grpSpPr>
          <a:xfrm>
            <a:off x="3845520" y="2830706"/>
            <a:ext cx="1107595" cy="2361952"/>
            <a:chOff x="3812157" y="2396628"/>
            <a:chExt cx="1107595" cy="2361952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029F881E-204D-4A61-82E1-7061D5EC29C8}"/>
                </a:ext>
              </a:extLst>
            </p:cNvPr>
            <p:cNvSpPr/>
            <p:nvPr/>
          </p:nvSpPr>
          <p:spPr bwMode="auto">
            <a:xfrm>
              <a:off x="3812157" y="2396628"/>
              <a:ext cx="1107595" cy="2361951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PTP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+mj-lt"/>
                </a:rPr>
                <a:t>(NTP)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+mj-lt"/>
                </a:rPr>
                <a:t>Module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60AF97C-9ECF-4A04-9934-63C479F39A0B}"/>
                </a:ext>
              </a:extLst>
            </p:cNvPr>
            <p:cNvSpPr/>
            <p:nvPr/>
          </p:nvSpPr>
          <p:spPr bwMode="auto">
            <a:xfrm rot="16200000">
              <a:off x="3395579" y="3953561"/>
              <a:ext cx="1221597" cy="388442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+mj-lt"/>
                </a:rPr>
                <a:t>1G Cu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6D609E3-1302-4849-8A95-BF562D177350}"/>
                </a:ext>
              </a:extLst>
            </p:cNvPr>
            <p:cNvSpPr/>
            <p:nvPr/>
          </p:nvSpPr>
          <p:spPr bwMode="auto">
            <a:xfrm rot="16200000">
              <a:off x="3769066" y="3953561"/>
              <a:ext cx="1221594" cy="388442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1G </a:t>
              </a:r>
              <a:r>
                <a:rPr kumimoji="0" lang="en-US" sz="1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Fibre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718EB16E-2D94-4570-957D-430409B3CB94}"/>
                </a:ext>
              </a:extLst>
            </p:cNvPr>
            <p:cNvSpPr/>
            <p:nvPr/>
          </p:nvSpPr>
          <p:spPr bwMode="auto">
            <a:xfrm rot="16200000">
              <a:off x="4136121" y="3974946"/>
              <a:ext cx="1221594" cy="345668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1PPS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CBECE64-3AF7-441F-9813-AECEFB23C843}"/>
              </a:ext>
            </a:extLst>
          </p:cNvPr>
          <p:cNvGrpSpPr/>
          <p:nvPr/>
        </p:nvGrpSpPr>
        <p:grpSpPr>
          <a:xfrm>
            <a:off x="5465700" y="2830706"/>
            <a:ext cx="1107595" cy="2361951"/>
            <a:chOff x="5516962" y="2396628"/>
            <a:chExt cx="1107595" cy="2361951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BD9D5756-8874-4531-8DA4-C09C1DEFB504}"/>
                </a:ext>
              </a:extLst>
            </p:cNvPr>
            <p:cNvSpPr/>
            <p:nvPr/>
          </p:nvSpPr>
          <p:spPr bwMode="auto">
            <a:xfrm>
              <a:off x="5516962" y="2396628"/>
              <a:ext cx="1107595" cy="2361951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PTP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+mj-lt"/>
                </a:rPr>
                <a:t>(NTP)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+mj-lt"/>
                </a:rPr>
                <a:t>Module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2B31E61B-5D35-4B65-AF16-C865519328C2}"/>
                </a:ext>
              </a:extLst>
            </p:cNvPr>
            <p:cNvSpPr/>
            <p:nvPr/>
          </p:nvSpPr>
          <p:spPr bwMode="auto">
            <a:xfrm rot="16200000">
              <a:off x="5100386" y="3950493"/>
              <a:ext cx="1221594" cy="388442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10G </a:t>
              </a:r>
              <a:r>
                <a:rPr kumimoji="0" lang="en-US" sz="1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Fibre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5051AE90-2E0C-4E9B-93B6-CB3E61B342C7}"/>
                </a:ext>
              </a:extLst>
            </p:cNvPr>
            <p:cNvSpPr/>
            <p:nvPr/>
          </p:nvSpPr>
          <p:spPr bwMode="auto">
            <a:xfrm rot="16200000">
              <a:off x="5819539" y="3950493"/>
              <a:ext cx="1221594" cy="388442"/>
            </a:xfrm>
            <a:prstGeom prst="rect">
              <a:avLst/>
            </a:prstGeom>
            <a:solidFill>
              <a:srgbClr val="506EB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IO</a:t>
              </a: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5099558E-0245-4204-90DF-2C0AC3A8E32E}"/>
              </a:ext>
            </a:extLst>
          </p:cNvPr>
          <p:cNvSpPr txBox="1"/>
          <p:nvPr/>
        </p:nvSpPr>
        <p:spPr>
          <a:xfrm>
            <a:off x="4967414" y="3807655"/>
            <a:ext cx="4558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38F3268-2A2D-48F6-943D-6DC16B7685AE}"/>
              </a:ext>
            </a:extLst>
          </p:cNvPr>
          <p:cNvSpPr/>
          <p:nvPr/>
        </p:nvSpPr>
        <p:spPr bwMode="auto">
          <a:xfrm>
            <a:off x="7389072" y="3067978"/>
            <a:ext cx="4478398" cy="2304256"/>
          </a:xfrm>
          <a:prstGeom prst="rect">
            <a:avLst/>
          </a:prstGeom>
          <a:solidFill>
            <a:srgbClr val="506EB4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FB90BC01-56C8-45AC-8D63-C55F376D9B4F}"/>
              </a:ext>
            </a:extLst>
          </p:cNvPr>
          <p:cNvSpPr/>
          <p:nvPr/>
        </p:nvSpPr>
        <p:spPr bwMode="auto">
          <a:xfrm>
            <a:off x="1419933" y="2830706"/>
            <a:ext cx="1060697" cy="2361951"/>
          </a:xfrm>
          <a:prstGeom prst="rect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rPr>
              <a:t>Clock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Module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A75B4FBC-D05F-4F35-A306-111C7B882B3A}"/>
              </a:ext>
            </a:extLst>
          </p:cNvPr>
          <p:cNvSpPr/>
          <p:nvPr/>
        </p:nvSpPr>
        <p:spPr bwMode="auto">
          <a:xfrm>
            <a:off x="7679887" y="3440500"/>
            <a:ext cx="1973160" cy="720079"/>
          </a:xfrm>
          <a:prstGeom prst="rect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rPr>
              <a:t>CPU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+mj-lt"/>
              </a:rPr>
              <a:t>Embedded Linux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88658A7E-384B-4F4E-AB52-005697CF60CD}"/>
              </a:ext>
            </a:extLst>
          </p:cNvPr>
          <p:cNvSpPr/>
          <p:nvPr/>
        </p:nvSpPr>
        <p:spPr bwMode="auto">
          <a:xfrm>
            <a:off x="9653047" y="3440500"/>
            <a:ext cx="1739439" cy="720079"/>
          </a:xfrm>
          <a:prstGeom prst="rect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rPr>
              <a:t>FPGA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CAB6C1CE-E376-4138-B964-5B4F08873F4F}"/>
              </a:ext>
            </a:extLst>
          </p:cNvPr>
          <p:cNvSpPr/>
          <p:nvPr/>
        </p:nvSpPr>
        <p:spPr bwMode="auto">
          <a:xfrm>
            <a:off x="10574787" y="4533101"/>
            <a:ext cx="817698" cy="431267"/>
          </a:xfrm>
          <a:prstGeom prst="rect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rPr>
              <a:t>PHY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57A5066-5914-4423-9B8C-89FE4C97DAC1}"/>
              </a:ext>
            </a:extLst>
          </p:cNvPr>
          <p:cNvSpPr/>
          <p:nvPr/>
        </p:nvSpPr>
        <p:spPr bwMode="auto">
          <a:xfrm>
            <a:off x="7794919" y="4632858"/>
            <a:ext cx="872707" cy="445449"/>
          </a:xfrm>
          <a:prstGeom prst="rect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rPr>
              <a:t>RAM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BCE0ECFB-75CA-4DB1-B65C-724EC623852A}"/>
              </a:ext>
            </a:extLst>
          </p:cNvPr>
          <p:cNvSpPr/>
          <p:nvPr/>
        </p:nvSpPr>
        <p:spPr bwMode="auto">
          <a:xfrm>
            <a:off x="8780340" y="4632858"/>
            <a:ext cx="872707" cy="445449"/>
          </a:xfrm>
          <a:prstGeom prst="rect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rPr>
              <a:t>ROM</a:t>
            </a:r>
          </a:p>
        </p:txBody>
      </p:sp>
      <p:sp>
        <p:nvSpPr>
          <p:cNvPr id="10" name="Pfeil: nach links und rechts 9">
            <a:extLst>
              <a:ext uri="{FF2B5EF4-FFF2-40B4-BE49-F238E27FC236}">
                <a16:creationId xmlns:a16="http://schemas.microsoft.com/office/drawing/2014/main" id="{630BFE77-9AB9-4A2D-BB48-4E190072FDAA}"/>
              </a:ext>
            </a:extLst>
          </p:cNvPr>
          <p:cNvSpPr/>
          <p:nvPr/>
        </p:nvSpPr>
        <p:spPr bwMode="auto">
          <a:xfrm rot="16200000">
            <a:off x="7997107" y="4289947"/>
            <a:ext cx="468329" cy="217494"/>
          </a:xfrm>
          <a:prstGeom prst="leftRightArrow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Pfeil: nach links und rechts 47">
            <a:extLst>
              <a:ext uri="{FF2B5EF4-FFF2-40B4-BE49-F238E27FC236}">
                <a16:creationId xmlns:a16="http://schemas.microsoft.com/office/drawing/2014/main" id="{21DB07BD-FE07-492F-BB80-949DBD00B7F2}"/>
              </a:ext>
            </a:extLst>
          </p:cNvPr>
          <p:cNvSpPr/>
          <p:nvPr/>
        </p:nvSpPr>
        <p:spPr bwMode="auto">
          <a:xfrm rot="16200000">
            <a:off x="8958013" y="4289947"/>
            <a:ext cx="468329" cy="217494"/>
          </a:xfrm>
          <a:prstGeom prst="leftRightArrow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Pfeil: nach links und rechts 48">
            <a:extLst>
              <a:ext uri="{FF2B5EF4-FFF2-40B4-BE49-F238E27FC236}">
                <a16:creationId xmlns:a16="http://schemas.microsoft.com/office/drawing/2014/main" id="{4BEB447F-F143-4025-8F04-9EDC941F3476}"/>
              </a:ext>
            </a:extLst>
          </p:cNvPr>
          <p:cNvSpPr/>
          <p:nvPr/>
        </p:nvSpPr>
        <p:spPr bwMode="auto">
          <a:xfrm rot="16200000">
            <a:off x="10752872" y="4282598"/>
            <a:ext cx="372522" cy="128484"/>
          </a:xfrm>
          <a:prstGeom prst="leftRightArrow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Pfeil: nach links und rechts 49">
            <a:extLst>
              <a:ext uri="{FF2B5EF4-FFF2-40B4-BE49-F238E27FC236}">
                <a16:creationId xmlns:a16="http://schemas.microsoft.com/office/drawing/2014/main" id="{0507C074-9F6A-4382-BE06-43C6DD118E89}"/>
              </a:ext>
            </a:extLst>
          </p:cNvPr>
          <p:cNvSpPr/>
          <p:nvPr/>
        </p:nvSpPr>
        <p:spPr bwMode="auto">
          <a:xfrm rot="16200000">
            <a:off x="9593969" y="4702164"/>
            <a:ext cx="1211655" cy="128484"/>
          </a:xfrm>
          <a:prstGeom prst="leftRightArrow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Pfeil: nach links und rechts 54">
            <a:extLst>
              <a:ext uri="{FF2B5EF4-FFF2-40B4-BE49-F238E27FC236}">
                <a16:creationId xmlns:a16="http://schemas.microsoft.com/office/drawing/2014/main" id="{DA168A21-6B27-4726-BBBA-D3A94166E417}"/>
              </a:ext>
            </a:extLst>
          </p:cNvPr>
          <p:cNvSpPr/>
          <p:nvPr/>
        </p:nvSpPr>
        <p:spPr bwMode="auto">
          <a:xfrm rot="16200000">
            <a:off x="10737990" y="5106849"/>
            <a:ext cx="402285" cy="128484"/>
          </a:xfrm>
          <a:prstGeom prst="leftRightArrow">
            <a:avLst/>
          </a:prstGeom>
          <a:solidFill>
            <a:srgbClr val="506EB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3E343AAE-F077-43D8-8EEC-8F2835B3D2A3}"/>
              </a:ext>
            </a:extLst>
          </p:cNvPr>
          <p:cNvCxnSpPr>
            <a:cxnSpLocks/>
          </p:cNvCxnSpPr>
          <p:nvPr/>
        </p:nvCxnSpPr>
        <p:spPr bwMode="auto">
          <a:xfrm>
            <a:off x="10019220" y="2622530"/>
            <a:ext cx="0" cy="8159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63B068EC-21ED-403B-A7F1-699D7B793697}"/>
              </a:ext>
            </a:extLst>
          </p:cNvPr>
          <p:cNvCxnSpPr>
            <a:cxnSpLocks/>
            <a:endCxn id="14" idx="3"/>
          </p:cNvCxnSpPr>
          <p:nvPr/>
        </p:nvCxnSpPr>
        <p:spPr bwMode="auto">
          <a:xfrm flipH="1" flipV="1">
            <a:off x="6573295" y="2612168"/>
            <a:ext cx="3445925" cy="103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3" name="Textfeld 62">
            <a:extLst>
              <a:ext uri="{FF2B5EF4-FFF2-40B4-BE49-F238E27FC236}">
                <a16:creationId xmlns:a16="http://schemas.microsoft.com/office/drawing/2014/main" id="{F3620F84-1BAC-4E35-A14B-AE6C2ECB1A6F}"/>
              </a:ext>
            </a:extLst>
          </p:cNvPr>
          <p:cNvSpPr txBox="1"/>
          <p:nvPr/>
        </p:nvSpPr>
        <p:spPr>
          <a:xfrm>
            <a:off x="7556906" y="2178987"/>
            <a:ext cx="1847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Clock, Control</a:t>
            </a:r>
          </a:p>
        </p:txBody>
      </p:sp>
      <p:cxnSp>
        <p:nvCxnSpPr>
          <p:cNvPr id="64" name="Gerade Verbindung mit Pfeil 63">
            <a:extLst>
              <a:ext uri="{FF2B5EF4-FFF2-40B4-BE49-F238E27FC236}">
                <a16:creationId xmlns:a16="http://schemas.microsoft.com/office/drawing/2014/main" id="{15CA74C5-84DB-4072-88EB-9B4BECBD8F36}"/>
              </a:ext>
            </a:extLst>
          </p:cNvPr>
          <p:cNvCxnSpPr>
            <a:cxnSpLocks/>
          </p:cNvCxnSpPr>
          <p:nvPr/>
        </p:nvCxnSpPr>
        <p:spPr bwMode="auto">
          <a:xfrm>
            <a:off x="9933170" y="4148373"/>
            <a:ext cx="0" cy="12238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3BAC89BA-A9F9-4F72-A211-CFB2E7D421FA}"/>
              </a:ext>
            </a:extLst>
          </p:cNvPr>
          <p:cNvCxnSpPr/>
          <p:nvPr/>
        </p:nvCxnSpPr>
        <p:spPr bwMode="auto">
          <a:xfrm flipH="1" flipV="1">
            <a:off x="6692810" y="2936718"/>
            <a:ext cx="576064" cy="158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B01EF09E-A643-4800-86BB-FE5341361869}"/>
              </a:ext>
            </a:extLst>
          </p:cNvPr>
          <p:cNvCxnSpPr/>
          <p:nvPr/>
        </p:nvCxnSpPr>
        <p:spPr bwMode="auto">
          <a:xfrm flipH="1" flipV="1">
            <a:off x="6662957" y="5248065"/>
            <a:ext cx="576064" cy="158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CFB65F-948C-4D62-99BD-577CE8597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81" y="4088025"/>
            <a:ext cx="753659" cy="1089666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2917920-0879-4A8B-A565-4B80272AB015}"/>
              </a:ext>
            </a:extLst>
          </p:cNvPr>
          <p:cNvGrpSpPr/>
          <p:nvPr/>
        </p:nvGrpSpPr>
        <p:grpSpPr>
          <a:xfrm>
            <a:off x="7679887" y="3718909"/>
            <a:ext cx="1891248" cy="362721"/>
            <a:chOff x="7679887" y="1557469"/>
            <a:chExt cx="1891248" cy="362721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F4C4B888-8B13-4534-86CD-CFCFF7DB529B}"/>
                </a:ext>
              </a:extLst>
            </p:cNvPr>
            <p:cNvCxnSpPr/>
            <p:nvPr/>
          </p:nvCxnSpPr>
          <p:spPr bwMode="auto">
            <a:xfrm>
              <a:off x="7695855" y="1557469"/>
              <a:ext cx="1875280" cy="360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FDC98A1A-86DC-4D15-89A0-334356221E0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79887" y="1560150"/>
              <a:ext cx="1875280" cy="360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3D089A2-A15F-42F0-95B7-885BBA047C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098807"/>
      </p:ext>
    </p:extLst>
  </p:cSld>
  <p:clrMapOvr>
    <a:masterClrMapping/>
  </p:clrMapOvr>
  <p:transition spd="med" advTm="931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3125 0.04005 C 0.15859 0.04908 0.19961 0.05394 0.2427 0.05394 C 0.29166 0.05394 0.33099 0.04908 0.35833 0.04005 L 0.48971 -3.7037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268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18751 -0.21643 C 0.22644 -0.26505 0.28503 -0.29074 0.34662 -0.29074 C 0.41654 -0.29074 0.47253 -0.26505 0.51146 -0.21643 L 0.69909 -1.11111E-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48" y="-145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4" grpId="0" animBg="1"/>
      <p:bldP spid="30" grpId="0" animBg="1"/>
      <p:bldP spid="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PTP GM for Automotive – an overkill?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46734" y="958056"/>
            <a:ext cx="11753922" cy="5495280"/>
          </a:xfrm>
        </p:spPr>
        <p:txBody>
          <a:bodyPr/>
          <a:lstStyle/>
          <a:p>
            <a:r>
              <a:rPr lang="en-US" dirty="0"/>
              <a:t>TSN</a:t>
            </a:r>
          </a:p>
          <a:p>
            <a:pPr lvl="1"/>
            <a:r>
              <a:rPr lang="en-US" dirty="0"/>
              <a:t>Provide sub-µs accuracy for all devices</a:t>
            </a:r>
          </a:p>
          <a:p>
            <a:pPr lvl="1"/>
            <a:r>
              <a:rPr lang="en-US" dirty="0"/>
              <a:t>Allow reliable scheduling and thus support hard real time requirements</a:t>
            </a:r>
          </a:p>
          <a:p>
            <a:r>
              <a:rPr lang="en-US" dirty="0"/>
              <a:t>Do we really need an absolute notion of time?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Postmortem failure analysis</a:t>
            </a:r>
          </a:p>
          <a:p>
            <a:r>
              <a:rPr lang="en-US" dirty="0"/>
              <a:t>Any 802.1AS device can provide stable but arbitrary time information</a:t>
            </a:r>
          </a:p>
          <a:p>
            <a:r>
              <a:rPr lang="en-US" dirty="0"/>
              <a:t>Vehicle will exchange critical data</a:t>
            </a:r>
          </a:p>
          <a:p>
            <a:pPr lvl="1"/>
            <a:r>
              <a:rPr lang="en-US" dirty="0"/>
              <a:t>Other vehicles</a:t>
            </a:r>
          </a:p>
          <a:p>
            <a:pPr lvl="1"/>
            <a:r>
              <a:rPr lang="en-US" dirty="0"/>
              <a:t>Roadside equipment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F92326-BC7A-4E8C-BBF1-B023C9D6B0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933933"/>
      </p:ext>
    </p:extLst>
  </p:cSld>
  <p:clrMapOvr>
    <a:masterClrMapping/>
  </p:clrMapOvr>
  <p:transition spd="med" advTm="879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PTP GM for Automotive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46734" y="958056"/>
            <a:ext cx="11753922" cy="5495280"/>
          </a:xfrm>
        </p:spPr>
        <p:txBody>
          <a:bodyPr/>
          <a:lstStyle/>
          <a:p>
            <a:r>
              <a:rPr lang="en-US" dirty="0"/>
              <a:t>Single Chip solution for PTP</a:t>
            </a:r>
          </a:p>
          <a:p>
            <a:pPr lvl="1"/>
            <a:r>
              <a:rPr lang="en-US" dirty="0"/>
              <a:t>PTP Hardware modules</a:t>
            </a:r>
          </a:p>
          <a:p>
            <a:pPr lvl="1"/>
            <a:r>
              <a:rPr lang="en-US" dirty="0"/>
              <a:t>Embedded CPU (bare metal)</a:t>
            </a:r>
          </a:p>
          <a:p>
            <a:pPr lvl="1"/>
            <a:r>
              <a:rPr lang="en-US" dirty="0"/>
              <a:t>Support for TSN scheduling and traffic shaping</a:t>
            </a:r>
          </a:p>
          <a:p>
            <a:r>
              <a:rPr lang="en-US" dirty="0"/>
              <a:t>Oscillator ???</a:t>
            </a:r>
          </a:p>
          <a:p>
            <a:pPr lvl="1"/>
            <a:r>
              <a:rPr lang="en-US" dirty="0"/>
              <a:t>Crystal Oscillators affected by vibrations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MEMS based oscillators (SiTime)</a:t>
            </a:r>
          </a:p>
          <a:p>
            <a:r>
              <a:rPr lang="en-US" dirty="0"/>
              <a:t>100/1000Base-T1</a:t>
            </a:r>
          </a:p>
          <a:p>
            <a:r>
              <a:rPr lang="en-US" dirty="0"/>
              <a:t>GNSS signal via antenna splitter	</a:t>
            </a:r>
          </a:p>
          <a:p>
            <a:r>
              <a:rPr lang="en-US" dirty="0"/>
              <a:t>Size … 70mm x 70mm, Power consumption … 4W</a:t>
            </a:r>
          </a:p>
          <a:p>
            <a:r>
              <a:rPr lang="en-US" dirty="0"/>
              <a:t>Only 3 - 4 integrated Components: FPGA, PHY, Flash, (GNSS timing receiver)</a:t>
            </a:r>
          </a:p>
          <a:p>
            <a:pPr lvl="1"/>
            <a:r>
              <a:rPr lang="en-US" dirty="0"/>
              <a:t>All available in automotive temperature grade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F1C4570-EC0D-4EF9-BE62-C11258D3AE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495413"/>
      </p:ext>
    </p:extLst>
  </p:cSld>
  <p:clrMapOvr>
    <a:masterClrMapping/>
  </p:clrMapOvr>
  <p:transition spd="med" advTm="1333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Conclusions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46734" y="958056"/>
            <a:ext cx="11753922" cy="5495280"/>
          </a:xfrm>
        </p:spPr>
        <p:txBody>
          <a:bodyPr/>
          <a:lstStyle/>
          <a:p>
            <a:r>
              <a:rPr lang="en-US" dirty="0"/>
              <a:t>Automotive Ethernet comes with TSN and thus PTP</a:t>
            </a:r>
          </a:p>
          <a:p>
            <a:r>
              <a:rPr lang="en-US" dirty="0"/>
              <a:t>Absolute time will become mandatory</a:t>
            </a:r>
          </a:p>
          <a:p>
            <a:r>
              <a:rPr lang="en-US" dirty="0"/>
              <a:t>Existing designs cannot be simply adapted for automotive use</a:t>
            </a:r>
          </a:p>
          <a:p>
            <a:r>
              <a:rPr lang="en-US" dirty="0"/>
              <a:t>Fully integrated solutions are key</a:t>
            </a:r>
          </a:p>
          <a:p>
            <a:pPr lvl="1"/>
            <a:r>
              <a:rPr lang="en-US" dirty="0"/>
              <a:t>Single chip PTP device</a:t>
            </a:r>
          </a:p>
          <a:p>
            <a:pPr lvl="1"/>
            <a:r>
              <a:rPr lang="en-US" dirty="0"/>
              <a:t>Minimal number of external components</a:t>
            </a:r>
          </a:p>
          <a:p>
            <a:pPr lvl="1"/>
            <a:r>
              <a:rPr lang="en-US" dirty="0"/>
              <a:t>Small form factor</a:t>
            </a:r>
          </a:p>
          <a:p>
            <a:pPr lvl="1"/>
            <a:r>
              <a:rPr lang="en-US" dirty="0"/>
              <a:t>Meeting all major automotive specifications</a:t>
            </a:r>
          </a:p>
          <a:p>
            <a:pPr marL="573087" lvl="1" indent="0">
              <a:buNone/>
            </a:pPr>
            <a:endParaRPr lang="en-US" dirty="0"/>
          </a:p>
          <a:p>
            <a:r>
              <a:rPr lang="en-US" dirty="0"/>
              <a:t>If you are interested or have suggestions  and ideas, please get in touch with us.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86BEDA5-B363-4DD8-8157-452C32D97C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132041"/>
      </p:ext>
    </p:extLst>
  </p:cSld>
  <p:clrMapOvr>
    <a:masterClrMapping/>
  </p:clrMapOvr>
  <p:transition spd="med" advTm="575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.2|1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3.8|14.6|1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1.5|14.1|5.9|32.5|2.4|3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6|8.1|1.9|15.3|6.5|10.5|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2|2.2|3.8|3.4|6.9|1.7|21.1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2|3.7|2.7|17|1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3.6|38.8|11.9|21.4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3|7|11.5|5.2|2.2|4.3|1.4|3.7"/>
</p:tagLst>
</file>

<file path=ppt/theme/theme1.xml><?xml version="1.0" encoding="utf-8"?>
<a:theme xmlns:a="http://schemas.openxmlformats.org/drawingml/2006/main" name="syn1588_presentation_template">
  <a:themeElements>
    <a:clrScheme name="oregano_gc 4">
      <a:dk1>
        <a:srgbClr val="1C1C1C"/>
      </a:dk1>
      <a:lt1>
        <a:srgbClr val="FFFFFF"/>
      </a:lt1>
      <a:dk2>
        <a:srgbClr val="000066"/>
      </a:dk2>
      <a:lt2>
        <a:srgbClr val="666699"/>
      </a:lt2>
      <a:accent1>
        <a:srgbClr val="FF5050"/>
      </a:accent1>
      <a:accent2>
        <a:srgbClr val="009999"/>
      </a:accent2>
      <a:accent3>
        <a:srgbClr val="FFFFFF"/>
      </a:accent3>
      <a:accent4>
        <a:srgbClr val="161616"/>
      </a:accent4>
      <a:accent5>
        <a:srgbClr val="FFB3B3"/>
      </a:accent5>
      <a:accent6>
        <a:srgbClr val="008A8A"/>
      </a:accent6>
      <a:hlink>
        <a:srgbClr val="3366CC"/>
      </a:hlink>
      <a:folHlink>
        <a:srgbClr val="B2B2B2"/>
      </a:folHlink>
    </a:clrScheme>
    <a:fontScheme name="oregano_g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 Rounded MT Bold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 Rounded MT Bold" pitchFamily="34" charset="0"/>
            <a:cs typeface="Arial" charset="0"/>
          </a:defRPr>
        </a:defPPr>
      </a:lstStyle>
    </a:lnDef>
  </a:objectDefaults>
  <a:extraClrSchemeLst>
    <a:extraClrScheme>
      <a:clrScheme name="oregano_gc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egano_gc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egano_gc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egano_gc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egano_gc 5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00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egano_gc 6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006600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590</Words>
  <Application>Microsoft Office PowerPoint</Application>
  <PresentationFormat>Breitbild</PresentationFormat>
  <Paragraphs>176</Paragraphs>
  <Slides>10</Slides>
  <Notes>7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Arial Rounded MT Bold</vt:lpstr>
      <vt:lpstr>oregano</vt:lpstr>
      <vt:lpstr>Times New Roman</vt:lpstr>
      <vt:lpstr>Wingdings</vt:lpstr>
      <vt:lpstr>syn1588_presentation_template</vt:lpstr>
      <vt:lpstr>PowerPoint-Präsentation</vt:lpstr>
      <vt:lpstr>Modern Vehicle Communication Systems (I)</vt:lpstr>
      <vt:lpstr>Modern Vehicle Communication Systems (II)</vt:lpstr>
      <vt:lpstr>Modern Vehicle Communication Systems (III)</vt:lpstr>
      <vt:lpstr>Automotive requirement</vt:lpstr>
      <vt:lpstr>Block Diagram of a Modern PTP GM Re-visited</vt:lpstr>
      <vt:lpstr>PTP GM for Automotive – an overkill?</vt:lpstr>
      <vt:lpstr>PTP GM for Automotive</vt:lpstr>
      <vt:lpstr>Conclusions</vt:lpstr>
      <vt:lpstr>PowerPoint-Präsentation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Tobias Mueller</dc:creator>
  <cp:lastModifiedBy>Nikolaus Kerö</cp:lastModifiedBy>
  <cp:revision>205</cp:revision>
  <cp:lastPrinted>2013-05-16T08:14:40Z</cp:lastPrinted>
  <dcterms:created xsi:type="dcterms:W3CDTF">2014-11-11T11:11:10Z</dcterms:created>
  <dcterms:modified xsi:type="dcterms:W3CDTF">2020-10-12T22:18:06Z</dcterms:modified>
</cp:coreProperties>
</file>